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7" r:id="rId3"/>
    <p:sldId id="271" r:id="rId4"/>
    <p:sldId id="273" r:id="rId5"/>
    <p:sldId id="272" r:id="rId6"/>
    <p:sldId id="281" r:id="rId7"/>
    <p:sldId id="282" r:id="rId8"/>
    <p:sldId id="275" r:id="rId9"/>
    <p:sldId id="264" r:id="rId10"/>
    <p:sldId id="279" r:id="rId11"/>
    <p:sldId id="257" r:id="rId12"/>
    <p:sldId id="276" r:id="rId13"/>
    <p:sldId id="277" r:id="rId14"/>
    <p:sldId id="260" r:id="rId15"/>
    <p:sldId id="263" r:id="rId16"/>
    <p:sldId id="266" r:id="rId17"/>
    <p:sldId id="270" r:id="rId18"/>
    <p:sldId id="265" r:id="rId19"/>
    <p:sldId id="280" r:id="rId20"/>
    <p:sldId id="258" r:id="rId21"/>
    <p:sldId id="259" r:id="rId22"/>
    <p:sldId id="262" r:id="rId23"/>
    <p:sldId id="274" r:id="rId24"/>
    <p:sldId id="261" r:id="rId25"/>
    <p:sldId id="278" r:id="rId26"/>
    <p:sldId id="26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Vaughan" initials="PV" lastIdx="1" clrIdx="0">
    <p:extLst>
      <p:ext uri="{19B8F6BF-5375-455C-9EA6-DF929625EA0E}">
        <p15:presenceInfo xmlns:p15="http://schemas.microsoft.com/office/powerpoint/2012/main" userId="a45c4831e7c9e5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DC391-A7D5-45A9-8217-E54F8C81E11F}" type="datetimeFigureOut">
              <a:rPr lang="en-CA" smtClean="0"/>
              <a:t>2026-02-15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A78DC-A85F-413A-908C-E99D97B16F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930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A78DC-A85F-413A-908C-E99D97B16F2E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3267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29323-69C2-E3BE-72D9-5054ADE07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DBB3A-DD09-C623-3AC3-2A67539D6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426AE-7A75-F387-608E-E01734D2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E63D4-D624-4ECB-86DA-C331D34F9E61}" type="datetimeFigureOut">
              <a:rPr lang="en-CA" smtClean="0"/>
              <a:t>2026-02-15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54BAB-1F5C-7C54-BEF3-D7EE24474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6A370-6363-C75A-2A1B-DBDC49F4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DEF9-21BD-4A7C-8101-937E3368E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739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6DBC-C4A8-4ADE-4525-D1AD8B50C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F2F8A-B382-9293-C010-260E7C3C1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CABA0-1E91-B4CB-39B7-10475A19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E63D4-D624-4ECB-86DA-C331D34F9E61}" type="datetimeFigureOut">
              <a:rPr lang="en-CA" smtClean="0"/>
              <a:t>2026-02-15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293AC-A938-5D99-6E44-CCCACEF4A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45847-4CA2-0D16-7772-43C536B5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DEF9-21BD-4A7C-8101-937E3368E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4484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C8F005-1859-44F2-7B56-E17500B96D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70AD2F-5CC4-9064-3656-A21105306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EF1D0-8306-07B6-587C-6CE2EFBF8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E63D4-D624-4ECB-86DA-C331D34F9E61}" type="datetimeFigureOut">
              <a:rPr lang="en-CA" smtClean="0"/>
              <a:t>2026-02-15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9B8C6-D662-2FF1-C8E7-EA97C8D4B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5EDD-D0EA-6AFD-216A-8FBC343A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DEF9-21BD-4A7C-8101-937E3368E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4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76CB-834E-A83D-FC1E-50F0FB9B7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95448-8BCA-70E2-C7BC-E457E8A03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7BE49-5A3C-A83A-3259-34B743779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E63D4-D624-4ECB-86DA-C331D34F9E61}" type="datetimeFigureOut">
              <a:rPr lang="en-CA" smtClean="0"/>
              <a:t>2026-02-15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C3A19-5024-B049-6F20-8E957213E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B5BB-2071-62ED-EE54-3C39EBC58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DEF9-21BD-4A7C-8101-937E3368E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248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CC662-91B2-EB1A-4B98-EFA00F392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F5BA3-3A9D-D869-AA66-9CE8A5F42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B7BF8-A917-535E-E2A3-32D54802F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E63D4-D624-4ECB-86DA-C331D34F9E61}" type="datetimeFigureOut">
              <a:rPr lang="en-CA" smtClean="0"/>
              <a:t>2026-02-15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8ABC3-D1A7-A8EA-F54D-97C20046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46280-D703-564E-F942-2FC94D77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DEF9-21BD-4A7C-8101-937E3368E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7501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76109-1B1D-8D03-44F7-2836ECA6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12C3C-7C41-0C29-86C3-F37E32213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2C569-90F0-C774-0AAB-566405E2C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13935-372B-5B2F-AC65-B2812D67B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E63D4-D624-4ECB-86DA-C331D34F9E61}" type="datetimeFigureOut">
              <a:rPr lang="en-CA" smtClean="0"/>
              <a:t>2026-02-15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CF8C2-5465-29CA-309B-45F6FB9F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B7977-D3A5-2B04-4C69-AD71E67E3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DEF9-21BD-4A7C-8101-937E3368E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3007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7FF69-8BF7-9897-78C2-61409045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883BC-B660-78BB-2F6D-68953F7E9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3A34F-1160-ECEA-87AE-04038D545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81C2AB-31DD-B873-6387-ABA1935AA6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53EB6A-27B0-5FD0-6690-0A34A870B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EF95AA-CC68-FB0A-BFF1-C64F06C55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E63D4-D624-4ECB-86DA-C331D34F9E61}" type="datetimeFigureOut">
              <a:rPr lang="en-CA" smtClean="0"/>
              <a:t>2026-02-15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166E46-9C90-73D5-E43F-B91980D58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00D0E3-F512-4740-80C2-4F1B1B56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DEF9-21BD-4A7C-8101-937E3368E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8027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AFFF-7F05-B2DE-969E-A97FF1F4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0934FF-2D3C-AD59-1D96-CA678F1E6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E63D4-D624-4ECB-86DA-C331D34F9E61}" type="datetimeFigureOut">
              <a:rPr lang="en-CA" smtClean="0"/>
              <a:t>2026-02-15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5CF346-E1E5-E8A3-F580-27EA01DD7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AC960-7604-BC70-A49D-09E057E89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DEF9-21BD-4A7C-8101-937E3368E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6712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B8540B-E7CD-2771-BD2A-4C5CEBFD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E63D4-D624-4ECB-86DA-C331D34F9E61}" type="datetimeFigureOut">
              <a:rPr lang="en-CA" smtClean="0"/>
              <a:t>2026-02-15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00D13-F43D-3316-0A78-9261CFBD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4D16E-26AE-4706-6318-938ABEEC2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DEF9-21BD-4A7C-8101-937E3368E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3485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3D7AA-AA6F-110E-8128-2F74181FE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A243C-FBF9-FE50-8BA2-78DF1BE7E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C6BFA-0C7E-16EA-E808-7F3BFE790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8B8CA-5B02-BBFF-D990-93D0D240D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E63D4-D624-4ECB-86DA-C331D34F9E61}" type="datetimeFigureOut">
              <a:rPr lang="en-CA" smtClean="0"/>
              <a:t>2026-02-15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DF26A-01AE-CF85-641D-3954179F3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53071-1813-DEDE-549F-7B6A80EDC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DEF9-21BD-4A7C-8101-937E3368E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3568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BC730-A63B-1C14-C555-2AE937F56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87F1C2-B4C7-45A4-ED2D-7D670E9A2A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1479E-9B64-D384-17FE-3717822BE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EE803-BC85-8A35-6F61-8A7BC12E3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E63D4-D624-4ECB-86DA-C331D34F9E61}" type="datetimeFigureOut">
              <a:rPr lang="en-CA" smtClean="0"/>
              <a:t>2026-02-15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FF3A9-71E8-057C-880E-A12C2276B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3CB4C-D7D0-7C43-8452-13C69D16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DEF9-21BD-4A7C-8101-937E3368E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5746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A2AD57-8CC2-8F00-2320-C21C4F84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9BDED-8776-4F83-E4B9-4FFD7C00E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5F28-99F3-A8EC-B7CA-CE292AF033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E63D4-D624-4ECB-86DA-C331D34F9E61}" type="datetimeFigureOut">
              <a:rPr lang="en-CA" smtClean="0"/>
              <a:t>2026-02-15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234E1-5E2E-7637-67B6-C6072ABE3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CFC72-0F7C-5D00-EE35-A8C7C8342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ADEF9-21BD-4A7C-8101-937E3368EB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715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shorts/Yju5AaPls00" TargetMode="External"/><Relationship Id="rId2" Type="http://schemas.openxmlformats.org/officeDocument/2006/relationships/hyperlink" Target="https://www.youtube.com/shorts/kMo65vud9M4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youtube.com/shorts/suGrXu1sXb8" TargetMode="External"/><Relationship Id="rId4" Type="http://schemas.openxmlformats.org/officeDocument/2006/relationships/hyperlink" Target="https://www.youtube.com/shorts/nrAy-dqpeu8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be.com/shorts/u9qJGSxHBKk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C3F5E-BC59-B64C-E009-AE751C03C7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Environment Topics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A102D0-A5C9-F34A-F0D7-4144D1F7BC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What will today’s problems bring tomorrow?</a:t>
            </a:r>
          </a:p>
        </p:txBody>
      </p:sp>
    </p:spTree>
    <p:extLst>
      <p:ext uri="{BB962C8B-B14F-4D97-AF65-F5344CB8AC3E}">
        <p14:creationId xmlns:p14="http://schemas.microsoft.com/office/powerpoint/2010/main" val="3191177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F8B5-A418-F82D-9F10-BAC8985C6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If pollution is a systems problem, then recycling is one system designed to respond to it.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958B1-8181-FB99-1E28-9D5C323E8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CA" dirty="0"/>
              <a:t>Is recycling enough?</a:t>
            </a:r>
          </a:p>
        </p:txBody>
      </p:sp>
    </p:spTree>
    <p:extLst>
      <p:ext uri="{BB962C8B-B14F-4D97-AF65-F5344CB8AC3E}">
        <p14:creationId xmlns:p14="http://schemas.microsoft.com/office/powerpoint/2010/main" val="275393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3C874-903C-114D-71E1-FC38B948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70965"/>
          </a:xfrm>
        </p:spPr>
        <p:txBody>
          <a:bodyPr/>
          <a:lstStyle/>
          <a:p>
            <a:pPr algn="ctr"/>
            <a:r>
              <a:rPr lang="en-CA" dirty="0"/>
              <a:t>What can be recycled?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49F4F-01CB-D416-0F93-531AFBEE0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228165"/>
            <a:ext cx="3932237" cy="485887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Plastics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Glass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Cardboard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Metals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Electronics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Tires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Batteries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Pens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Printer Ink and Toner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And more…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35139253-2E31-AF4C-19EC-CC3C210A86B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0" b="236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1051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BCACE7B-34D8-A2DF-499A-200F405A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Normal Recycling (General Recycling)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A58020-858C-4EFD-ED46-48761B7232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What it is? </a:t>
            </a:r>
            <a:r>
              <a:rPr lang="en-US" dirty="0"/>
              <a:t>Everyday materials that can be safely collected and processed through standard municipal recycling systems</a:t>
            </a:r>
            <a:r>
              <a:rPr lang="en-US" b="1" dirty="0"/>
              <a:t>.</a:t>
            </a:r>
          </a:p>
          <a:p>
            <a:pPr marL="0" indent="0">
              <a:buNone/>
            </a:pPr>
            <a:r>
              <a:rPr lang="en-US" b="1" dirty="0"/>
              <a:t>Examples:</a:t>
            </a:r>
          </a:p>
          <a:p>
            <a:r>
              <a:rPr lang="en-US" dirty="0"/>
              <a:t>Paper and cardboard</a:t>
            </a:r>
          </a:p>
          <a:p>
            <a:r>
              <a:rPr lang="en-US" dirty="0"/>
              <a:t>Glass bottles and jars</a:t>
            </a:r>
          </a:p>
          <a:p>
            <a:r>
              <a:rPr lang="en-US" dirty="0"/>
              <a:t>Aluminum and steel cans</a:t>
            </a:r>
          </a:p>
          <a:p>
            <a:r>
              <a:rPr lang="en-US" dirty="0"/>
              <a:t>Certain plastics (#1, #2, sometimes #5 depending on location)</a:t>
            </a:r>
            <a:endParaRPr lang="en-C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7C16C3-3351-82E6-FEC3-677CA01095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Characteristics:</a:t>
            </a:r>
          </a:p>
          <a:p>
            <a:r>
              <a:rPr lang="en-US" dirty="0"/>
              <a:t>Low hazard risk</a:t>
            </a:r>
          </a:p>
          <a:p>
            <a:r>
              <a:rPr lang="en-US" dirty="0"/>
              <a:t>Collected curbside or in public bins</a:t>
            </a:r>
          </a:p>
          <a:p>
            <a:r>
              <a:rPr lang="en-US" dirty="0"/>
              <a:t>Processed in standard recycling facilities</a:t>
            </a:r>
          </a:p>
          <a:p>
            <a:r>
              <a:rPr lang="en-US" dirty="0"/>
              <a:t>Relatively simple sorting and reprocessing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Recover materials and reduce landfill use.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4980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1980-F78C-BBD2-8C1C-05410996E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Special Waste Recycling (Hazardous or Controlled Recycling)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B885B-B38F-3FAB-8CBF-AF28C223AA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What it is? </a:t>
            </a:r>
            <a:r>
              <a:rPr lang="en-US" dirty="0"/>
              <a:t>Materials that require special handling, storage, or treatment because they may be toxic, flammable, corrosive, or environmentally harmful.</a:t>
            </a:r>
          </a:p>
          <a:p>
            <a:pPr marL="0" indent="0">
              <a:buNone/>
            </a:pPr>
            <a:r>
              <a:rPr lang="en-US" b="1" dirty="0"/>
              <a:t>Examples:</a:t>
            </a:r>
          </a:p>
          <a:p>
            <a:r>
              <a:rPr lang="en-US" dirty="0"/>
              <a:t>Batteries (especially lithium-ion)</a:t>
            </a:r>
          </a:p>
          <a:p>
            <a:r>
              <a:rPr lang="en-US" dirty="0"/>
              <a:t>Electronics (e-waste)</a:t>
            </a:r>
          </a:p>
          <a:p>
            <a:r>
              <a:rPr lang="en-US" dirty="0"/>
              <a:t>Paints and solvents</a:t>
            </a:r>
          </a:p>
          <a:p>
            <a:r>
              <a:rPr lang="en-US" dirty="0"/>
              <a:t>Motor oil</a:t>
            </a:r>
          </a:p>
          <a:p>
            <a:r>
              <a:rPr lang="en-US" dirty="0"/>
              <a:t>Fluorescent bulbs</a:t>
            </a:r>
          </a:p>
          <a:p>
            <a:r>
              <a:rPr lang="en-US" dirty="0"/>
              <a:t>Medical waste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8E1FC-DC3F-D885-4A59-808181816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b="1" dirty="0"/>
              <a:t>Characteristics:</a:t>
            </a:r>
          </a:p>
          <a:p>
            <a:r>
              <a:rPr lang="en-CA" dirty="0"/>
              <a:t>Potential environmental or health risks</a:t>
            </a:r>
          </a:p>
          <a:p>
            <a:r>
              <a:rPr lang="en-CA" dirty="0"/>
              <a:t>Cannot go in regular recycling bins</a:t>
            </a:r>
          </a:p>
          <a:p>
            <a:r>
              <a:rPr lang="en-CA" dirty="0"/>
              <a:t>Collected at designated depots or events</a:t>
            </a:r>
          </a:p>
          <a:p>
            <a:r>
              <a:rPr lang="en-CA" dirty="0"/>
              <a:t>Requires specialized processing technology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b="1" dirty="0"/>
              <a:t>Goal: </a:t>
            </a:r>
            <a:r>
              <a:rPr lang="en-CA" dirty="0"/>
              <a:t>Prevent contamination, fires, toxic exposure, and environmental damage.</a:t>
            </a:r>
          </a:p>
        </p:txBody>
      </p:sp>
    </p:spTree>
    <p:extLst>
      <p:ext uri="{BB962C8B-B14F-4D97-AF65-F5344CB8AC3E}">
        <p14:creationId xmlns:p14="http://schemas.microsoft.com/office/powerpoint/2010/main" val="4176459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97332A-EDFD-DC27-F395-7399C6135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436"/>
          <a:stretch>
            <a:fillRect/>
          </a:stretch>
        </p:blipFill>
        <p:spPr>
          <a:xfrm rot="5400000">
            <a:off x="-1614267" y="1614267"/>
            <a:ext cx="6858000" cy="36294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B1C91B-F8F1-503A-B7D8-2699E4091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1" b="8467"/>
          <a:stretch>
            <a:fillRect/>
          </a:stretch>
        </p:blipFill>
        <p:spPr>
          <a:xfrm rot="5400000">
            <a:off x="6631744" y="1297744"/>
            <a:ext cx="6858000" cy="42625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A66B6F-4494-5173-B1C6-954042ADF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9" b="15447"/>
          <a:stretch>
            <a:fillRect/>
          </a:stretch>
        </p:blipFill>
        <p:spPr>
          <a:xfrm rot="5400000">
            <a:off x="2350476" y="1614268"/>
            <a:ext cx="6858000" cy="362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79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7120B2-66A2-645A-5C58-37B40B32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Is there technology that can help us with recycling?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333FD6D-5F62-37CD-7EF9-A5568EED9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What technology does recycling plants have now?</a:t>
            </a:r>
          </a:p>
          <a:p>
            <a:r>
              <a:rPr lang="en-CA" sz="2400" dirty="0"/>
              <a:t>What technology could help improve recycling plant? </a:t>
            </a:r>
          </a:p>
          <a:p>
            <a:r>
              <a:rPr lang="en-CA" sz="2400" dirty="0"/>
              <a:t>Can that technology be sustainable? For example, can parts be easily replaced by any skilled labourer?</a:t>
            </a:r>
          </a:p>
          <a:p>
            <a:r>
              <a:rPr lang="en-CA" sz="2400" dirty="0"/>
              <a:t>The image is from a recycling plant in Halifax, Nova Scotia.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04322B5-4234-DC66-E55D-797D30F848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17"/>
          <a:stretch>
            <a:fillRect/>
          </a:stretch>
        </p:blipFill>
        <p:spPr>
          <a:xfrm rot="5400000">
            <a:off x="7114783" y="1937946"/>
            <a:ext cx="4351338" cy="4126696"/>
          </a:xfrm>
        </p:spPr>
      </p:pic>
    </p:spTree>
    <p:extLst>
      <p:ext uri="{BB962C8B-B14F-4D97-AF65-F5344CB8AC3E}">
        <p14:creationId xmlns:p14="http://schemas.microsoft.com/office/powerpoint/2010/main" val="1387465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D10E-E426-96BB-AB38-BB68123BA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93582"/>
          </a:xfrm>
        </p:spPr>
        <p:txBody>
          <a:bodyPr/>
          <a:lstStyle/>
          <a:p>
            <a:pPr algn="ctr"/>
            <a:r>
              <a:rPr lang="en-CA" dirty="0"/>
              <a:t>Videos of Cardboard Bails Being Made</a:t>
            </a:r>
            <a:br>
              <a:rPr lang="en-CA" dirty="0"/>
            </a:br>
            <a:r>
              <a:rPr lang="en-CA" sz="2800" dirty="0"/>
              <a:t>Created by Peter Vaughan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6484-E775-342E-7BA2-ECFAD89FB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058707"/>
            <a:ext cx="5181600" cy="3651810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Video One</a:t>
            </a:r>
            <a:endParaRPr lang="en-CA" dirty="0">
              <a:hlinkClick r:id="rId2"/>
            </a:endParaRPr>
          </a:p>
          <a:p>
            <a:pPr marL="0" indent="0">
              <a:buNone/>
            </a:pPr>
            <a:r>
              <a:rPr lang="en-CA" dirty="0">
                <a:hlinkClick r:id="rId2"/>
              </a:rPr>
              <a:t>https://www.youtube.com/shorts/kMo65vud9M4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Video Two</a:t>
            </a:r>
          </a:p>
          <a:p>
            <a:pPr marL="0" indent="0">
              <a:buNone/>
            </a:pPr>
            <a:r>
              <a:rPr lang="en-CA" dirty="0">
                <a:hlinkClick r:id="rId3"/>
              </a:rPr>
              <a:t>https://www.youtube.com/shorts/Yju5AaPls00</a:t>
            </a:r>
            <a:endParaRPr lang="en-CA" dirty="0"/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764CF-EFE0-9DD7-B180-3940A9405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8707"/>
            <a:ext cx="5181600" cy="3651810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Video Three</a:t>
            </a:r>
            <a:endParaRPr lang="en-CA" dirty="0">
              <a:hlinkClick r:id="rId4"/>
            </a:endParaRPr>
          </a:p>
          <a:p>
            <a:pPr marL="0" indent="0">
              <a:buNone/>
            </a:pPr>
            <a:r>
              <a:rPr lang="en-CA" dirty="0">
                <a:hlinkClick r:id="rId4"/>
              </a:rPr>
              <a:t>https://www.youtube.com/shorts/nrAy-dqpeu8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Video Four</a:t>
            </a:r>
          </a:p>
          <a:p>
            <a:pPr marL="0" indent="0">
              <a:buNone/>
            </a:pPr>
            <a:r>
              <a:rPr lang="en-CA" dirty="0">
                <a:hlinkClick r:id="rId5"/>
              </a:rPr>
              <a:t>https://www.youtube.com/shorts/suGrXu1sXb8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2498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B9BDE-E030-917F-AED0-C9FDDC9D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Classroom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3A0B7-B0A2-3AAA-B1B6-DE483F51BD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much material passes through our daily lives?</a:t>
            </a:r>
          </a:p>
          <a:p>
            <a:r>
              <a:rPr lang="en-US" dirty="0"/>
              <a:t>What does a single bale represent in terms of trees, energy, and transportation?</a:t>
            </a:r>
          </a:p>
          <a:p>
            <a:r>
              <a:rPr lang="en-US" dirty="0"/>
              <a:t>Is recycling enough, or should we rethink consumption itself?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11E53-B432-AA05-CB98-7F8D4D2FFA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What does this volume of material say about global trade and consumer behavior?</a:t>
            </a:r>
          </a:p>
          <a:p>
            <a:r>
              <a:rPr lang="en-US" dirty="0"/>
              <a:t>Does recycling solve the problem, or manage the symptoms?</a:t>
            </a:r>
          </a:p>
          <a:p>
            <a:r>
              <a:rPr lang="en-US" dirty="0"/>
              <a:t>What role does technology play in reducing material waste?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2608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1343D4-31B2-070E-1031-C9FEDD37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Section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19FF8F-67AC-AEF6-C77C-FBDB9A777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CA" dirty="0"/>
              <a:t>Litter</a:t>
            </a:r>
          </a:p>
        </p:txBody>
      </p:sp>
    </p:spTree>
    <p:extLst>
      <p:ext uri="{BB962C8B-B14F-4D97-AF65-F5344CB8AC3E}">
        <p14:creationId xmlns:p14="http://schemas.microsoft.com/office/powerpoint/2010/main" val="1950105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ECF7-8EE6-C56C-3843-DA5B57D3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While recycling focuses on system design, litter shows us the human behavior side of pollution.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3A915-9DA1-CD28-9404-C8FFE1D50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CA" dirty="0"/>
              <a:t>Why do people litter?</a:t>
            </a:r>
          </a:p>
        </p:txBody>
      </p:sp>
    </p:spTree>
    <p:extLst>
      <p:ext uri="{BB962C8B-B14F-4D97-AF65-F5344CB8AC3E}">
        <p14:creationId xmlns:p14="http://schemas.microsoft.com/office/powerpoint/2010/main" val="98053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A16A395-52DC-21C9-0D22-78F056EC8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Section 1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FF2A4F-CD57-2484-C475-0B38C8C85E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Overview Of Pollution</a:t>
            </a:r>
          </a:p>
        </p:txBody>
      </p:sp>
    </p:spTree>
    <p:extLst>
      <p:ext uri="{BB962C8B-B14F-4D97-AF65-F5344CB8AC3E}">
        <p14:creationId xmlns:p14="http://schemas.microsoft.com/office/powerpoint/2010/main" val="2128194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A574-D4BD-1939-4AC2-507BF8392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62418"/>
          </a:xfrm>
        </p:spPr>
        <p:txBody>
          <a:bodyPr/>
          <a:lstStyle/>
          <a:p>
            <a:pPr algn="ctr"/>
            <a:r>
              <a:rPr lang="en-US" dirty="0"/>
              <a:t>Litter and Trash</a:t>
            </a:r>
            <a:endParaRPr lang="en-CA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DB0820E-45AB-3D25-60CC-91609615357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0" b="23680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7CECF-B821-D89A-FE1E-75E16A8FCF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42448"/>
            <a:ext cx="3932237" cy="402654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What is pollution? Why does it exist?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Who pollutes the world?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Where do we pollute? At work? At home? At school?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How do we fix pollution? Can it be solved?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How do we stop certain pollution such as littering?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Can technology help us?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619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37FBB395-19CF-7E2B-C3DE-0659952AC9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0" y="470729"/>
            <a:ext cx="3944361" cy="5916542"/>
          </a:xfr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C382E7-7E6E-F591-9786-5AFDD640D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9" y="470729"/>
            <a:ext cx="3944362" cy="59165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ADC5B9-7ECA-9686-6760-E332B2759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029" y="470729"/>
            <a:ext cx="3944362" cy="591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26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4F3E-49FD-16C6-D8F5-134DE31A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Video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D2FB2-D12A-BADC-BA52-E5BC9F8E9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Litter Video in the Philippines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27989-B945-1EE5-F22F-345E9B2DDE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CA" dirty="0">
              <a:hlinkClick r:id="rId2"/>
            </a:endParaRPr>
          </a:p>
          <a:p>
            <a:pPr marL="0" indent="0">
              <a:buNone/>
            </a:pPr>
            <a:r>
              <a:rPr lang="en-CA" dirty="0">
                <a:hlinkClick r:id="rId2"/>
              </a:rPr>
              <a:t>https://youtube.com/shorts/u9qJGSxHBKk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Created by Jhun </a:t>
            </a:r>
            <a:r>
              <a:rPr lang="en-CA" dirty="0" err="1"/>
              <a:t>Reblando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67E677-3D97-5206-DBFA-7513C99262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CA" dirty="0"/>
              <a:t>Questions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9A5F1D-0281-0E9F-7E0F-87B91DC5EB6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CA" dirty="0"/>
              <a:t>Every area can be affected by litter. How does litter affect your area and mood?</a:t>
            </a:r>
          </a:p>
          <a:p>
            <a:r>
              <a:rPr lang="en-CA" dirty="0"/>
              <a:t>Why do you think people litter?</a:t>
            </a:r>
          </a:p>
          <a:p>
            <a:r>
              <a:rPr lang="en-CA" dirty="0"/>
              <a:t>How do we solve this problem of litter? Reflect on if fines and other punishments work.</a:t>
            </a:r>
          </a:p>
        </p:txBody>
      </p:sp>
    </p:spTree>
    <p:extLst>
      <p:ext uri="{BB962C8B-B14F-4D97-AF65-F5344CB8AC3E}">
        <p14:creationId xmlns:p14="http://schemas.microsoft.com/office/powerpoint/2010/main" val="4269161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74AC30-487F-66C6-4156-7F597867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Section 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261985-291B-3678-E917-ECB22CADC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CA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61789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7C12C6-FF06-C4D3-1DEC-62E612D6A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CA" dirty="0"/>
            </a:br>
            <a:r>
              <a:rPr lang="en-CA" dirty="0"/>
              <a:t>Any Questions?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0827AF2-9477-A88C-3EE4-7D434C1BF0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Any topics should we discuss more?</a:t>
            </a:r>
          </a:p>
        </p:txBody>
      </p:sp>
    </p:spTree>
    <p:extLst>
      <p:ext uri="{BB962C8B-B14F-4D97-AF65-F5344CB8AC3E}">
        <p14:creationId xmlns:p14="http://schemas.microsoft.com/office/powerpoint/2010/main" val="777944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D09EF8-A154-8736-41CF-F8E52E35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How would you solve one part of an environment problem?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EEBEE-02D4-C2F3-2715-5625E84E9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CA" dirty="0"/>
              <a:t>Present on the problem, the pros and cons of your solution, and the reason this is important to do.</a:t>
            </a:r>
          </a:p>
        </p:txBody>
      </p:sp>
    </p:spTree>
    <p:extLst>
      <p:ext uri="{BB962C8B-B14F-4D97-AF65-F5344CB8AC3E}">
        <p14:creationId xmlns:p14="http://schemas.microsoft.com/office/powerpoint/2010/main" val="2941835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CD0157-818C-4C30-9BF4-D74BC952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The End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27DDD1-DA74-B7A0-660A-4E9DD848C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CA" dirty="0"/>
              <a:t>Thank you for </a:t>
            </a:r>
            <a:r>
              <a:rPr lang="en-CA"/>
              <a:t>your time.</a:t>
            </a:r>
          </a:p>
        </p:txBody>
      </p:sp>
    </p:spTree>
    <p:extLst>
      <p:ext uri="{BB962C8B-B14F-4D97-AF65-F5344CB8AC3E}">
        <p14:creationId xmlns:p14="http://schemas.microsoft.com/office/powerpoint/2010/main" val="110201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EA16B6-3C4F-62D3-94C2-F4A43930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Some Big Picture 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35F3EA-738E-D260-8AD1-82ACD9A0AA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pollution, and who defines what counts as “pollution”?</a:t>
            </a:r>
          </a:p>
          <a:p>
            <a:r>
              <a:rPr lang="en-US" dirty="0"/>
              <a:t>Is pollution a technology problem, a human behavior problem, or both?</a:t>
            </a:r>
          </a:p>
          <a:p>
            <a:r>
              <a:rPr lang="en-US" dirty="0"/>
              <a:t>Has modern life made pollution inevitable?</a:t>
            </a:r>
          </a:p>
          <a:p>
            <a:r>
              <a:rPr lang="en-US" dirty="0"/>
              <a:t>Are we solving pollution — or relocating it?</a:t>
            </a:r>
            <a:endParaRPr lang="en-CA" dirty="0"/>
          </a:p>
          <a:p>
            <a:endParaRPr lang="en-CA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40F1ECE-D387-FD4F-E004-2D67D755E5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8" t="7922" r="7069" b="8580"/>
          <a:stretch>
            <a:fillRect/>
          </a:stretch>
        </p:blipFill>
        <p:spPr>
          <a:xfrm rot="10800000">
            <a:off x="6172202" y="1825622"/>
            <a:ext cx="5369280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77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ECF0-D958-4279-0905-BE47FDC7F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Reflective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794DB-66BD-74BA-785C-DE817993B2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handle waste reveals our priorities as a society.</a:t>
            </a:r>
          </a:p>
          <a:p>
            <a:r>
              <a:rPr lang="en-US" dirty="0"/>
              <a:t>Pollution is a visible symptom of invisible economic systems.</a:t>
            </a:r>
          </a:p>
          <a:p>
            <a:r>
              <a:rPr lang="en-US" dirty="0"/>
              <a:t>Technological progress without environmental consideration creates long-term costs.</a:t>
            </a:r>
          </a:p>
          <a:p>
            <a:r>
              <a:rPr lang="en-US" dirty="0"/>
              <a:t>The future of pollution depends on design choices made today.</a:t>
            </a:r>
            <a:endParaRPr lang="en-CA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E82114-E94B-BBE6-D248-24FD933408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3" r="12094"/>
          <a:stretch>
            <a:fillRect/>
          </a:stretch>
        </p:blipFill>
        <p:spPr>
          <a:xfrm>
            <a:off x="6096000" y="1825625"/>
            <a:ext cx="5257800" cy="440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8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E26B-D6A4-45FB-1ACA-3E7F4C442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Trade-Off &amp; Systems Thinking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9F7D3-496B-A6CA-0E50-68AA18983A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does a “green” technology create hidden pollution elsewhere?</a:t>
            </a:r>
          </a:p>
          <a:p>
            <a:r>
              <a:rPr lang="en-US" dirty="0"/>
              <a:t>Is recycling a solution — or a management strategy?</a:t>
            </a:r>
          </a:p>
          <a:p>
            <a:r>
              <a:rPr lang="en-US" dirty="0"/>
              <a:t>Who benefits from polluting technologies? Who suffers?</a:t>
            </a:r>
          </a:p>
          <a:p>
            <a:r>
              <a:rPr lang="en-US" dirty="0"/>
              <a:t>Can technology fix problems created by earlier technology?</a:t>
            </a:r>
          </a:p>
          <a:p>
            <a:r>
              <a:rPr lang="en-US" dirty="0"/>
              <a:t>Is prevention more powerful than innovation?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FD19B-0316-0233-4FD2-C11B9E9A3E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Should technological progress slow down for environmental protection?</a:t>
            </a:r>
          </a:p>
          <a:p>
            <a:r>
              <a:rPr lang="en-US" dirty="0"/>
              <a:t>What responsibility do engineers and developers have?</a:t>
            </a:r>
          </a:p>
          <a:p>
            <a:r>
              <a:rPr lang="en-US" dirty="0"/>
              <a:t>Can economic growth exist without increasing pollution?</a:t>
            </a:r>
          </a:p>
          <a:p>
            <a:r>
              <a:rPr lang="en-US" dirty="0"/>
              <a:t>What role should government regulation play?</a:t>
            </a:r>
          </a:p>
          <a:p>
            <a:r>
              <a:rPr lang="en-US" dirty="0"/>
              <a:t>What does a “sustainable” technological future look like?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24706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AE8A0B-DC52-75B3-D7EF-F7AE1C66D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To consider for our future!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BE41D5-32FE-3903-E777-3D009D685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Technological progress should not necessarily slow down, but it must be guided by environmental responsibility and long-term thinking.</a:t>
            </a:r>
          </a:p>
          <a:p>
            <a:r>
              <a:rPr lang="en-US" dirty="0"/>
              <a:t>Engineers and developers have an ethical duty to design technologies that reduce harm and consider full life-cycle environmental impacts.</a:t>
            </a:r>
          </a:p>
          <a:p>
            <a:r>
              <a:rPr lang="en-US" dirty="0"/>
              <a:t>Economic growth can exist without increasing pollution, but only through clean energy, efficiency, and circular design rather than increased consumption.</a:t>
            </a:r>
          </a:p>
          <a:p>
            <a:r>
              <a:rPr lang="en-US" dirty="0"/>
              <a:t>Government regulation is important to set environmental standards, prevent harm, and protect communities that are disproportionately affected by pollution.</a:t>
            </a:r>
          </a:p>
        </p:txBody>
      </p:sp>
    </p:spTree>
    <p:extLst>
      <p:ext uri="{BB962C8B-B14F-4D97-AF65-F5344CB8AC3E}">
        <p14:creationId xmlns:p14="http://schemas.microsoft.com/office/powerpoint/2010/main" val="292771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B508CD-5986-F6A6-92EC-BD093FC2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Continued…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135DC-E044-2AA0-339A-52FF3C172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sustainable technological future focuses on durability, repairability, renewable energy, and waste reduction.</a:t>
            </a:r>
          </a:p>
          <a:p>
            <a:r>
              <a:rPr lang="en-US" dirty="0"/>
              <a:t>“Green” technologies can create hidden pollution through resource extraction, manufacturing, or disposal if full systems are not considered.</a:t>
            </a:r>
          </a:p>
          <a:p>
            <a:r>
              <a:rPr lang="en-US" dirty="0"/>
              <a:t>Recycling is often a management strategy rather than a complete solution, since it handles waste after it is created.</a:t>
            </a:r>
          </a:p>
          <a:p>
            <a:r>
              <a:rPr lang="en-US" dirty="0"/>
              <a:t>Polluting technologies often benefit producers and consumers, while environmental and health costs are borne by vulnerable communities.</a:t>
            </a:r>
          </a:p>
          <a:p>
            <a:r>
              <a:rPr lang="en-US" dirty="0"/>
              <a:t>Technology can help fix problems created by earlier technology, but it works best when combined with prevention strategies.</a:t>
            </a:r>
          </a:p>
          <a:p>
            <a:r>
              <a:rPr lang="en-US" dirty="0"/>
              <a:t>Prevention (designing systems to avoid pollution) is generally more powerful and cost-effective than trying to clean up damage later.</a:t>
            </a:r>
          </a:p>
        </p:txBody>
      </p:sp>
    </p:spTree>
    <p:extLst>
      <p:ext uri="{BB962C8B-B14F-4D97-AF65-F5344CB8AC3E}">
        <p14:creationId xmlns:p14="http://schemas.microsoft.com/office/powerpoint/2010/main" val="84431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EAAA-21DA-5A6B-D106-9AE8D4B48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Is it important for companies to do recycling programs?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5B1DAA-6145-DAC0-4B29-66004D7618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2058194"/>
            <a:ext cx="5181600" cy="38862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9AEAC-37F3-7AA7-5A90-DD2485C94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dirty="0"/>
              <a:t>Staples has a recycling program. They take the following:</a:t>
            </a:r>
          </a:p>
          <a:p>
            <a:r>
              <a:rPr lang="en-CA" dirty="0"/>
              <a:t>Electronics</a:t>
            </a:r>
          </a:p>
          <a:p>
            <a:r>
              <a:rPr lang="en-CA" dirty="0"/>
              <a:t>Nespresso</a:t>
            </a:r>
          </a:p>
          <a:p>
            <a:r>
              <a:rPr lang="en-CA" dirty="0"/>
              <a:t>Printer Ink and Toner</a:t>
            </a:r>
          </a:p>
          <a:p>
            <a:r>
              <a:rPr lang="en-CA" dirty="0"/>
              <a:t>Cans and Glass</a:t>
            </a:r>
          </a:p>
          <a:p>
            <a:r>
              <a:rPr lang="en-CA" dirty="0"/>
              <a:t>Batteries</a:t>
            </a:r>
          </a:p>
          <a:p>
            <a:r>
              <a:rPr lang="en-CA" dirty="0"/>
              <a:t>Writing Tool (such as pens &amp; highlighters)</a:t>
            </a:r>
          </a:p>
          <a:p>
            <a:r>
              <a:rPr lang="en-CA" dirty="0"/>
              <a:t>They do NOT take other items such as lightbulbs, canisters, paint cans, and more.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568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75584-FD4C-7D9F-21FA-3BD5749F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Section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2D47D1-63CD-6696-0F06-FAFB9B89C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CA" dirty="0"/>
              <a:t>Recycling</a:t>
            </a:r>
          </a:p>
        </p:txBody>
      </p:sp>
    </p:spTree>
    <p:extLst>
      <p:ext uri="{BB962C8B-B14F-4D97-AF65-F5344CB8AC3E}">
        <p14:creationId xmlns:p14="http://schemas.microsoft.com/office/powerpoint/2010/main" val="4058684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1090</Words>
  <Application>Microsoft Office PowerPoint</Application>
  <PresentationFormat>Widescreen</PresentationFormat>
  <Paragraphs>144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Environment Topics</vt:lpstr>
      <vt:lpstr>Section 1</vt:lpstr>
      <vt:lpstr>Some Big Picture Questions</vt:lpstr>
      <vt:lpstr>Reflective Statements</vt:lpstr>
      <vt:lpstr>Trade-Off &amp; Systems Thinking Questions</vt:lpstr>
      <vt:lpstr>To consider for our future!</vt:lpstr>
      <vt:lpstr>Continued…</vt:lpstr>
      <vt:lpstr>Is it important for companies to do recycling programs? </vt:lpstr>
      <vt:lpstr>Section 2</vt:lpstr>
      <vt:lpstr>If pollution is a systems problem, then recycling is one system designed to respond to it.</vt:lpstr>
      <vt:lpstr>What can be recycled?</vt:lpstr>
      <vt:lpstr>Normal Recycling (General Recycling)</vt:lpstr>
      <vt:lpstr>Special Waste Recycling (Hazardous or Controlled Recycling)</vt:lpstr>
      <vt:lpstr>PowerPoint Presentation</vt:lpstr>
      <vt:lpstr>Is there technology that can help us with recycling?</vt:lpstr>
      <vt:lpstr>Videos of Cardboard Bails Being Made Created by Peter Vaughan</vt:lpstr>
      <vt:lpstr>Classroom Reflection</vt:lpstr>
      <vt:lpstr>Section 3</vt:lpstr>
      <vt:lpstr>While recycling focuses on system design, litter shows us the human behavior side of pollution.</vt:lpstr>
      <vt:lpstr>Litter and Trash</vt:lpstr>
      <vt:lpstr>PowerPoint Presentation</vt:lpstr>
      <vt:lpstr>Video</vt:lpstr>
      <vt:lpstr>Section 4</vt:lpstr>
      <vt:lpstr> Any Questions?</vt:lpstr>
      <vt:lpstr>How would you solve one part of an environment problem?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Peter Vaughan</dc:creator>
  <cp:lastModifiedBy>Peter Vaughan</cp:lastModifiedBy>
  <cp:revision>6</cp:revision>
  <dcterms:created xsi:type="dcterms:W3CDTF">2026-02-12T19:16:04Z</dcterms:created>
  <dcterms:modified xsi:type="dcterms:W3CDTF">2026-02-15T13:39:15Z</dcterms:modified>
</cp:coreProperties>
</file>